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0" r:id="rId3"/>
    <p:sldId id="281" r:id="rId4"/>
    <p:sldId id="257" r:id="rId5"/>
    <p:sldId id="259" r:id="rId6"/>
    <p:sldId id="260" r:id="rId7"/>
    <p:sldId id="283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9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2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5FBA2-7429-0D44-AAC3-DEC5939F06A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7659C-110B-8941-AB5A-01C05844F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212C-A916-4D41-9C05-E1BEEEBF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D692B-0CA6-5941-869A-F978534CB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7CF7-52E4-B242-9E3A-41FD3311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r>
              <a:rPr lang="en-US" dirty="0"/>
              <a:t>(#)</a:t>
            </a:r>
          </a:p>
        </p:txBody>
      </p:sp>
    </p:spTree>
    <p:extLst>
      <p:ext uri="{BB962C8B-B14F-4D97-AF65-F5344CB8AC3E}">
        <p14:creationId xmlns:p14="http://schemas.microsoft.com/office/powerpoint/2010/main" val="27649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FDA5-F593-1E46-8D71-6CCF245C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09C70-1B09-1546-8BA6-470FA2AA5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EAF79-EC15-F441-B1CB-42CF9341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A507-B945-534E-BB1F-DCC1BD17A98E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3769-417E-D642-993E-F5E2E19E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45783-DCB6-E649-A25D-E1B32EDF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DB537-5871-D04E-9990-43E2781F6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77F05-D623-5D4E-942B-33B70E39A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EED1E-4ECC-A040-B36C-DD36636C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D255-F0DB-1545-AF88-A5B06E9EDA92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C6F-9CAC-9E41-B7FA-184041D6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3DB5C-B724-5C40-A495-3745E767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DAAA-3872-2E4E-B911-5BEF8C6E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99DF-2F21-6F4C-BC99-072F9526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1917B-CFAB-B644-A63E-59848D86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B5A0-393F-A94E-9CBB-7CE593278516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98D0C-B9A6-0344-9EB8-C22683D3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E9FF-E4A9-E643-8C4B-3948B242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7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F52F-C952-EB48-A7D6-07CDAA98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0A3B0-78BE-6648-A233-B1AD27B37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8E91-9BA0-554E-BD49-49F779FB4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3378-ECE4-1E4C-BE00-DC74F65FC894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EA2D-D9A4-4045-80C4-A473BB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8DE8-608E-2940-9B10-665B6A58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8188-07CB-494D-A06E-B97A4A93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FD2E3-3774-3B45-BA88-96B80D6C3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8519A-36A1-7343-AA6C-6772C8AEF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3AC63-C69A-8C41-BC48-783C1529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8525-FA71-8C42-80A3-249EC3BBA2EB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7E490-0D74-004C-9015-DDA70D7F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7B9E6-31DB-594F-8D82-586C98BC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8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D4C-8C6F-D247-9A01-7E1EFABE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7A66F-3594-B246-B6F0-4CC750C6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4C628-D5EB-E149-B726-81A4433D4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35033-3A2F-2A4E-A77A-3F69CDC66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F283B-EAC8-6943-8C3A-C8A40F4E0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60895-CD0A-8A48-AA5F-5E9656E2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1218-8460-6F49-8CED-1AE0BA3F91E7}" type="datetime1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2D2FC-B0FC-C944-A145-821536B0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80A759-7760-2A42-AE4F-458082CD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7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9C57-FDC5-8246-AF70-0F7673109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687A4-FAAC-034D-AC8C-41C8D599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2E89-DBB7-1F40-9A0C-A563E1EA9978}" type="datetime1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6646C-49B7-7243-9FD4-EBDE8BEC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FB154-C00D-094F-9F2E-A9FAD3E6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04EC2-B40D-6343-BD0D-49D4E45F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3CFF-FCA1-A540-A3F7-9C978E30AA32}" type="datetime1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5735F-B282-E047-8CEA-7B4A4BDE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AD0D8-1C37-CF49-8ED0-D49719FC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D498-88BD-0342-BD1E-C8EF0CB0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7C65-CAE6-ED4B-B97B-5E10148C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ABE18-6B10-B943-8899-7B5B11309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2A902-73C5-704B-BF97-BFAA9F40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C78B-1C67-C04E-8809-F1569587B9D0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F1E7-B604-4947-8919-A1F3EED3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AB218-9E65-FA46-8A68-E53AEC3C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8D95-A4F1-FA4E-A5E1-0D45557C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0C8DB-39D8-9446-875C-482947DDB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9F75E-2352-334A-BDB8-EB8DDDAF4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BA1D6-8034-8F43-B095-38F76803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9714-4035-6A44-8ABA-977BA184340F}" type="datetime1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8527-6998-9B49-AACF-9892A928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63E91-D6AD-6240-A70B-BFD09FED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7D3ED-EEEB-0240-AD76-58FAFCF0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B8897-EBF1-F242-8382-23E9BE084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09BD-A521-1D41-9BD8-AFB6F87C9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68D2A-B087-B34A-832A-C9E9BB7EE3D7}" type="datetime1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29DD-B816-854F-B3AA-CAB8E390C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7DC7-CAED-4D41-89B7-7761990BF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57620-23DB-644D-B7B7-108139F9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0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2576-8646-A743-9368-69E141CF0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00" y="1122363"/>
            <a:ext cx="10477500" cy="2387600"/>
          </a:xfrm>
        </p:spPr>
        <p:txBody>
          <a:bodyPr>
            <a:normAutofit/>
          </a:bodyPr>
          <a:lstStyle/>
          <a:p>
            <a:r>
              <a:rPr lang="en-US" dirty="0"/>
              <a:t>Side Channel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7F5DA-26AF-EE4B-AE20-B87D8BE65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Presentation By Omid Setayeshfar</a:t>
            </a:r>
          </a:p>
        </p:txBody>
      </p:sp>
    </p:spTree>
    <p:extLst>
      <p:ext uri="{BB962C8B-B14F-4D97-AF65-F5344CB8AC3E}">
        <p14:creationId xmlns:p14="http://schemas.microsoft.com/office/powerpoint/2010/main" val="422431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4999-CC2A-F04D-9347-7D9B560C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 Power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6A23-B2E8-754C-B010-298243EE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Chip power consumption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Leaky Cauldron on the Dark Land: Understanding Memory Side-Channel Hazards in SGX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FPGA-Based Remote Power Side-Channel Attacks</a:t>
            </a:r>
            <a:endParaRPr lang="en-US" dirty="0"/>
          </a:p>
          <a:p>
            <a:r>
              <a:rPr lang="en-US" dirty="0"/>
              <a:t>Use home/business power consumption </a:t>
            </a:r>
          </a:p>
          <a:p>
            <a:pPr lvl="1"/>
            <a:endParaRPr lang="en-US" dirty="0"/>
          </a:p>
          <a:p>
            <a:r>
              <a:rPr lang="en-US" dirty="0"/>
              <a:t>Use device power consumption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Using Power Clues to Hack IoT Devices: The power side channel provides for instruction-level disassembly.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I Know What You See: Power Side-Channel Attack on Convolutional Neural Network Accelerators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B2269-9489-0447-86E0-15C58A6C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9D72-71D3-AE4C-8DC3-150E756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 Electromagnetic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5F4BC-6266-804E-AE7E-C0A478CA8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eavesdropping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Realistic eavesdropping attacks on computer displays with low-cost and mobile receiver system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Activity detection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ECDH Key-Extraction via Low-Bandwidth Electromagnetic Attacks on PCs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602F-3054-FC46-862B-332A4FF4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3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C7CF-99CC-0742-8088-686F7D21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BAF45-1444-F241-A784-87CCBF3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Extracting personal information from CCTV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Smudge Attacks on Smartphone Touch Screens</a:t>
            </a:r>
          </a:p>
          <a:p>
            <a:pPr lvl="1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iSpy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automatic reconstruction of typed input from compromising reflections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Extracting audio from video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The Visual Microphone: Passive Recovery of Sound from Video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B631D-07AB-2C44-8730-8DC3EF45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7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F7DE-0B21-2143-9025-2AF13D68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6342E-58D9-E34B-8539-C463BE90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Sound from Components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Acoustic side-channel attacks on additive manufacturing systems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My Smartphone Knows What You Print: Exploring Smartphone-based Side-channel Attacks Against 3D Printers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43CCD-AF28-AD47-B6B8-A9B4B19D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6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0CAC4-CC1E-254C-912A-43A4859D0B40}"/>
              </a:ext>
            </a:extLst>
          </p:cNvPr>
          <p:cNvSpPr txBox="1">
            <a:spLocks/>
          </p:cNvSpPr>
          <p:nvPr/>
        </p:nvSpPr>
        <p:spPr>
          <a:xfrm>
            <a:off x="1231900" y="2752724"/>
            <a:ext cx="972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Side Channel Attacks by their target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6353-545F-874B-8238-BE81BE2E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7CE-7D9A-6848-8F60-DB170D2B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local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F1567-D497-414B-BE81-ECD851E6A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steal crypto keys</a:t>
            </a:r>
          </a:p>
          <a:p>
            <a:pPr lvl="1"/>
            <a:r>
              <a:rPr lang="en-US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Leaky Cauldron on the Dark Land: Understanding Memory Side-Channel Hazards in SGX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Stealing Keys from PCs using a Radio: Cheap Electromagnetic Attacks on Windowed Exponentiation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01899-244E-6C4C-AA09-A989FA9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AADA4-E75B-504B-B869-75F8477B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7512"/>
            <a:ext cx="3502837" cy="20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5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5182-6527-A549-A003-CC555D5C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1D77-0081-8743-B74B-22C78738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Co-Residency </a:t>
            </a:r>
          </a:p>
          <a:p>
            <a:pPr lvl="1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HomeAlone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Co-residency Detection in the Cloud via Side-Channel Analysis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Cross-Tenant Side-Channel Attacks in PaaS Clouds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Nomad: Mitigating Arbitrary Cloud Side Channels via Provider-Assisted Migration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DRAMA: Exploiting DRAM Addressing for Cross-CPU Attacks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3BF0-3037-2E4D-A2DE-1FBB824D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88284-60F9-D840-833F-5932861A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7" y="3796356"/>
            <a:ext cx="7281141" cy="2925119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BAE26F1B-871D-AF4E-942F-FF3C4C832E3A}"/>
              </a:ext>
            </a:extLst>
          </p:cNvPr>
          <p:cNvSpPr/>
          <p:nvPr/>
        </p:nvSpPr>
        <p:spPr>
          <a:xfrm>
            <a:off x="6736733" y="5323210"/>
            <a:ext cx="379886" cy="4013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>
            <a:extLst>
              <a:ext uri="{FF2B5EF4-FFF2-40B4-BE49-F238E27FC236}">
                <a16:creationId xmlns:a16="http://schemas.microsoft.com/office/drawing/2014/main" id="{82D8B107-4747-B54F-8805-48925FF376B0}"/>
              </a:ext>
            </a:extLst>
          </p:cNvPr>
          <p:cNvSpPr/>
          <p:nvPr/>
        </p:nvSpPr>
        <p:spPr>
          <a:xfrm>
            <a:off x="8003558" y="5323210"/>
            <a:ext cx="379886" cy="4013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1 8">
            <a:extLst>
              <a:ext uri="{FF2B5EF4-FFF2-40B4-BE49-F238E27FC236}">
                <a16:creationId xmlns:a16="http://schemas.microsoft.com/office/drawing/2014/main" id="{DB61B42E-609C-8E4D-9788-4C5415658337}"/>
              </a:ext>
            </a:extLst>
          </p:cNvPr>
          <p:cNvSpPr/>
          <p:nvPr/>
        </p:nvSpPr>
        <p:spPr>
          <a:xfrm>
            <a:off x="4298333" y="5323210"/>
            <a:ext cx="379886" cy="4013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1 9">
            <a:extLst>
              <a:ext uri="{FF2B5EF4-FFF2-40B4-BE49-F238E27FC236}">
                <a16:creationId xmlns:a16="http://schemas.microsoft.com/office/drawing/2014/main" id="{A8531501-8D58-A54C-B1D6-4E9AB479A576}"/>
              </a:ext>
            </a:extLst>
          </p:cNvPr>
          <p:cNvSpPr/>
          <p:nvPr/>
        </p:nvSpPr>
        <p:spPr>
          <a:xfrm>
            <a:off x="3066433" y="5323210"/>
            <a:ext cx="379886" cy="4013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806AC-83D2-1F44-B3BE-AB3EA65D751A}"/>
              </a:ext>
            </a:extLst>
          </p:cNvPr>
          <p:cNvSpPr txBox="1"/>
          <p:nvPr/>
        </p:nvSpPr>
        <p:spPr>
          <a:xfrm>
            <a:off x="0" y="6573025"/>
            <a:ext cx="237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 err="1"/>
              <a:t>CloudRadar</a:t>
            </a:r>
            <a:r>
              <a:rPr lang="en-US" sz="1400" dirty="0"/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40884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0636-974E-9346-8258-EC799409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62006-95AC-C24B-B667-F695F02A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0"/>
            <a:ext cx="12212320" cy="6858000"/>
          </a:xfrm>
          <a:prstGeom prst="rect">
            <a:avLst/>
          </a:prstGeom>
        </p:spPr>
      </p:pic>
      <p:pic>
        <p:nvPicPr>
          <p:cNvPr id="6" name="the_end">
            <a:hlinkClick r:id="" action="ppaction://media"/>
            <a:extLst>
              <a:ext uri="{FF2B5EF4-FFF2-40B4-BE49-F238E27FC236}">
                <a16:creationId xmlns:a16="http://schemas.microsoft.com/office/drawing/2014/main" id="{57B6B985-4F55-FA4A-BB64-898DC6918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721475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05B61-EBF1-344F-AA96-3D52A1A26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310" y="4577145"/>
            <a:ext cx="2376690" cy="22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85D2-8520-F94F-9C50-BB289941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Channel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B422-C4F4-E340-85EE-89464B85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non-intrusive</a:t>
            </a:r>
          </a:p>
          <a:p>
            <a:r>
              <a:rPr lang="en-US" dirty="0"/>
              <a:t>USUALLY is after information not destruction</a:t>
            </a:r>
          </a:p>
          <a:p>
            <a:r>
              <a:rPr lang="en-US" dirty="0"/>
              <a:t>USUALLY done using outside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81DED-4DBD-A949-BD3D-5003E6AE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6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0CAC4-CC1E-254C-912A-43A4859D0B40}"/>
              </a:ext>
            </a:extLst>
          </p:cNvPr>
          <p:cNvSpPr txBox="1">
            <a:spLocks/>
          </p:cNvSpPr>
          <p:nvPr/>
        </p:nvSpPr>
        <p:spPr>
          <a:xfrm>
            <a:off x="1231900" y="2752724"/>
            <a:ext cx="972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see an attack attack!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6353-545F-874B-8238-BE81BE2E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2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EB04C-3461-2D4A-88B8-1DE8FBFF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3331477"/>
            <a:ext cx="1019252" cy="1044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94C5F-5721-F841-8534-6DCF45573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1534" r="31843"/>
          <a:stretch/>
        </p:blipFill>
        <p:spPr>
          <a:xfrm>
            <a:off x="3080085" y="2790724"/>
            <a:ext cx="1212784" cy="1738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95E22-C4A6-F440-B899-78DC1B736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255" y="2911693"/>
            <a:ext cx="1554444" cy="1612829"/>
          </a:xfrm>
          <a:prstGeom prst="rect">
            <a:avLst/>
          </a:prstGeo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DA507243-6762-B54E-9794-8DEC41F934FB}"/>
              </a:ext>
            </a:extLst>
          </p:cNvPr>
          <p:cNvSpPr/>
          <p:nvPr/>
        </p:nvSpPr>
        <p:spPr>
          <a:xfrm>
            <a:off x="481263" y="1690688"/>
            <a:ext cx="1578543" cy="837397"/>
          </a:xfrm>
          <a:prstGeom prst="cloudCallout">
            <a:avLst>
              <a:gd name="adj1" fmla="val -32729"/>
              <a:gd name="adj2" fmla="val 147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 the bad guy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02EA4E6-EC82-164F-A3DC-0AC7990EF915}"/>
              </a:ext>
            </a:extLst>
          </p:cNvPr>
          <p:cNvSpPr/>
          <p:nvPr/>
        </p:nvSpPr>
        <p:spPr>
          <a:xfrm>
            <a:off x="2752825" y="1816419"/>
            <a:ext cx="1607419" cy="801653"/>
          </a:xfrm>
          <a:prstGeom prst="cloudCallout">
            <a:avLst>
              <a:gd name="adj1" fmla="val 9082"/>
              <a:gd name="adj2" fmla="val 97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Door to goodies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4BA77A-A495-CE4C-A98E-5039AC3FF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54" y="3227870"/>
            <a:ext cx="795696" cy="872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58113-4BBF-934D-8CDF-8210A23A4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854" y="3079363"/>
            <a:ext cx="1061892" cy="1161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96FA18-FEA5-B241-8CB8-080CE7B3A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20572" y="4987128"/>
            <a:ext cx="2088683" cy="151679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BFF03E9-D30F-7A49-8468-6769471C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C 0.00222 -0.01204 0.00443 -0.02407 0.0142 -0.02662 C 0.0237 -0.02917 0.04571 -0.0213 0.05821 -0.01528 C 0.07084 -0.00926 0.07852 0.01204 0.08907 0.00995 C 0.09974 0.00787 0.10912 -0.02315 0.12214 -0.02801 C 0.13542 -0.03287 0.15664 -0.02523 0.1681 -0.01945 C 0.1793 -0.01389 0.18399 0.00555 0.19011 0.00579 C 0.19623 0.00602 0.20065 -0.00602 0.20508 -0.01806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5 0.00069 C 0.18398 -0.00764 0.18685 -0.01575 0.18958 -0.01621 C 0.19231 -0.01667 0.19271 0.00092 0.19739 -0.00232 C 0.20221 -0.00533 0.21172 -0.03357 0.21797 -0.0345 C 0.22422 -0.03542 0.22747 -0.00649 0.23489 -0.00787 C 0.24218 -0.00926 0.25612 -0.04167 0.26198 -0.04283 C 0.26797 -0.04422 0.26823 -0.01459 0.27044 -0.01482 C 0.27265 -0.01505 0.26914 -0.04537 0.27539 -0.04445 C 0.28151 -0.04329 0.30065 -0.00625 0.30794 -0.00926 C 0.31523 -0.01227 0.31445 -0.05533 0.31875 -0.0625 C 0.32317 -0.06991 0.3263 -0.06158 0.33385 -0.05278 C 0.3414 -0.04399 0.35716 -0.00811 0.36406 -0.00926 C 0.37096 -0.01042 0.36744 -0.0588 0.37487 -0.05973 C 0.38242 -0.06065 0.39974 -0.01389 0.40937 -0.01482 C 0.41888 -0.01575 0.42565 -0.04051 0.43242 -0.06528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51 -0.00462 C -0.05221 0.01274 -0.07292 0.0301 -0.0845 0.02639 C -0.09609 0.02269 -0.08984 -0.02638 -0.10104 -0.02685 C -0.11224 -0.02754 -0.13932 0.01968 -0.15156 0.02362 C -0.1638 0.02755 -0.16107 -0.00601 -0.17448 -0.003 C -0.18789 -0.00023 -0.2082 0.03843 -0.23203 0.04028 C -0.25586 0.04237 -0.297 -0.00208 -0.31732 0.00811 C -0.33763 0.01829 -0.33841 0.07755 -0.35364 0.10209 C -0.36888 0.12663 -0.40247 0.13866 -0.40885 0.15533 C -0.41536 0.17223 -0.40377 0.18774 -0.39232 0.20325 " pathEditMode="relative" ptsTypes="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C 0.0487 0.00116 0.09753 0.00185 0.12474 3.7037E-7 C 0.15196 -0.00185 0.14974 -0.00995 0.16341 -0.01134 C 0.17696 -0.01273 0.19193 -0.01065 0.20651 -0.00857 C 0.22097 -0.00625 0.23216 0.00046 0.25078 0.00139 C 0.26914 0.00255 0.30157 -0.0037 0.31771 -0.00278 C 0.33373 -0.00185 0.3362 0.00787 0.34727 0.00718 C 0.35808 0.00625 0.36836 -0.00602 0.38347 -0.00718 C 0.39857 -0.00787 0.42071 0.00324 0.43802 0.00139 C 0.45521 -0.00046 0.46654 -0.01736 0.48685 -0.01829 C 0.5069 -0.01921 0.52878 -0.00324 0.55938 -0.00417 C 0.59011 -0.00509 0.63216 -0.02269 0.67071 -0.02407 C 0.70899 -0.02546 0.76107 -0.01273 0.78985 -0.01273 C 0.81849 -0.01273 0.82696 -0.02269 0.8431 -0.02407 C 0.85912 -0.025 0.88633 -0.01968 0.88633 -0.01968 L 0.93855 -0.01412 " pathEditMode="relative" rAng="0" ptsTypes="AAAAAAAAAAAAAAA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7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0CAC4-CC1E-254C-912A-43A4859D0B40}"/>
              </a:ext>
            </a:extLst>
          </p:cNvPr>
          <p:cNvSpPr txBox="1">
            <a:spLocks/>
          </p:cNvSpPr>
          <p:nvPr/>
        </p:nvSpPr>
        <p:spPr>
          <a:xfrm>
            <a:off x="1231900" y="2752724"/>
            <a:ext cx="972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 now let’s see a side-channel attack!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6353-545F-874B-8238-BE81BE2E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0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604D15-2949-904A-A619-36680E27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57400"/>
            <a:ext cx="3454400" cy="3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1B424-336F-4F40-A6C8-80463533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186" y="2578100"/>
            <a:ext cx="1908814" cy="195580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5B1AE015-C617-1C43-8A55-4C787900B18F}"/>
              </a:ext>
            </a:extLst>
          </p:cNvPr>
          <p:cNvSpPr/>
          <p:nvPr/>
        </p:nvSpPr>
        <p:spPr>
          <a:xfrm>
            <a:off x="3238500" y="184150"/>
            <a:ext cx="2654300" cy="990600"/>
          </a:xfrm>
          <a:prstGeom prst="cloudCallout">
            <a:avLst>
              <a:gd name="adj1" fmla="val -54326"/>
              <a:gd name="adj2" fmla="val 161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Hon? 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3700B0FE-4A4C-FD42-9836-A75FA39B4C3E}"/>
              </a:ext>
            </a:extLst>
          </p:cNvPr>
          <p:cNvSpPr/>
          <p:nvPr/>
        </p:nvSpPr>
        <p:spPr>
          <a:xfrm>
            <a:off x="228600" y="292100"/>
            <a:ext cx="2654300" cy="990600"/>
          </a:xfrm>
          <a:prstGeom prst="cloudCallout">
            <a:avLst>
              <a:gd name="adj1" fmla="val 6918"/>
              <a:gd name="adj2" fmla="val 1458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babe? 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92CB98-42F7-E740-87A4-5ED06FDC2706}"/>
              </a:ext>
            </a:extLst>
          </p:cNvPr>
          <p:cNvSpPr/>
          <p:nvPr/>
        </p:nvSpPr>
        <p:spPr>
          <a:xfrm>
            <a:off x="4178300" y="787400"/>
            <a:ext cx="2654300" cy="990600"/>
          </a:xfrm>
          <a:prstGeom prst="cloudCallout">
            <a:avLst>
              <a:gd name="adj1" fmla="val -73943"/>
              <a:gd name="adj2" fmla="val 177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was your day? 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30B0BD3E-CF42-6940-A108-8808E6E40B1A}"/>
              </a:ext>
            </a:extLst>
          </p:cNvPr>
          <p:cNvSpPr/>
          <p:nvPr/>
        </p:nvSpPr>
        <p:spPr>
          <a:xfrm>
            <a:off x="38100" y="679450"/>
            <a:ext cx="3949700" cy="990600"/>
          </a:xfrm>
          <a:prstGeom prst="cloudCallout">
            <a:avLst>
              <a:gd name="adj1" fmla="val 12181"/>
              <a:gd name="adj2" fmla="val 1137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normal.. </a:t>
            </a:r>
          </a:p>
          <a:p>
            <a:pPr algn="ctr"/>
            <a:r>
              <a:rPr lang="en-US" dirty="0"/>
              <a:t>Went shopping with Alice</a:t>
            </a:r>
          </a:p>
          <a:p>
            <a:pPr algn="ctr"/>
            <a:r>
              <a:rPr lang="en-US" dirty="0"/>
              <a:t>How about </a:t>
            </a:r>
            <a:r>
              <a:rPr lang="en-US" dirty="0" err="1"/>
              <a:t>your’s</a:t>
            </a:r>
            <a:r>
              <a:rPr lang="en-US" dirty="0"/>
              <a:t> 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2DC2540A-1E80-7642-98A4-C3D8D56F254C}"/>
              </a:ext>
            </a:extLst>
          </p:cNvPr>
          <p:cNvSpPr/>
          <p:nvPr/>
        </p:nvSpPr>
        <p:spPr>
          <a:xfrm>
            <a:off x="4997450" y="1536700"/>
            <a:ext cx="3670300" cy="990600"/>
          </a:xfrm>
          <a:prstGeom prst="cloudCallout">
            <a:avLst>
              <a:gd name="adj1" fmla="val -106957"/>
              <a:gd name="adj2" fmla="val 41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Nothin</a:t>
            </a:r>
            <a:r>
              <a:rPr lang="en-US" dirty="0"/>
              <a:t> special bunch of stuff at work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9228F-AA28-BA4D-A8D9-4F5C6824970B}"/>
              </a:ext>
            </a:extLst>
          </p:cNvPr>
          <p:cNvSpPr txBox="1"/>
          <p:nvPr/>
        </p:nvSpPr>
        <p:spPr>
          <a:xfrm>
            <a:off x="5339900" y="4748768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Don’s feeling 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C278C8-68C6-9A49-8D64-1D7D3F085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79" y="4819033"/>
            <a:ext cx="358775" cy="265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8C7762-9E6A-7645-A5B3-2B0B6C786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162" y="4819033"/>
            <a:ext cx="310228" cy="310228"/>
          </a:xfrm>
          <a:prstGeom prst="rect">
            <a:avLst/>
          </a:prstGeom>
        </p:spPr>
      </p:pic>
      <p:sp>
        <p:nvSpPr>
          <p:cNvPr id="18" name="Cloud Callout 17">
            <a:extLst>
              <a:ext uri="{FF2B5EF4-FFF2-40B4-BE49-F238E27FC236}">
                <a16:creationId xmlns:a16="http://schemas.microsoft.com/office/drawing/2014/main" id="{13452807-2B32-6047-9B2D-89E1309CB951}"/>
              </a:ext>
            </a:extLst>
          </p:cNvPr>
          <p:cNvSpPr/>
          <p:nvPr/>
        </p:nvSpPr>
        <p:spPr>
          <a:xfrm>
            <a:off x="-41224" y="1334651"/>
            <a:ext cx="3949700" cy="990600"/>
          </a:xfrm>
          <a:prstGeom prst="cloudCallout">
            <a:avLst>
              <a:gd name="adj1" fmla="val 12181"/>
              <a:gd name="adj2" fmla="val 1137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was the account info on BOA?</a:t>
            </a:r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DF896A7F-45D9-7A41-8E80-583775DC0DCF}"/>
              </a:ext>
            </a:extLst>
          </p:cNvPr>
          <p:cNvSpPr/>
          <p:nvPr/>
        </p:nvSpPr>
        <p:spPr>
          <a:xfrm>
            <a:off x="-120549" y="1186219"/>
            <a:ext cx="3949700" cy="990600"/>
          </a:xfrm>
          <a:prstGeom prst="cloudCallout">
            <a:avLst>
              <a:gd name="adj1" fmla="val 12181"/>
              <a:gd name="adj2" fmla="val 1137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Babe?</a:t>
            </a: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63BACE58-AE27-1943-B33A-E035BD23AFE9}"/>
              </a:ext>
            </a:extLst>
          </p:cNvPr>
          <p:cNvSpPr/>
          <p:nvPr/>
        </p:nvSpPr>
        <p:spPr>
          <a:xfrm>
            <a:off x="4938393" y="1885950"/>
            <a:ext cx="4584700" cy="990600"/>
          </a:xfrm>
          <a:prstGeom prst="cloudCallout">
            <a:avLst>
              <a:gd name="adj1" fmla="val -106957"/>
              <a:gd name="adj2" fmla="val 41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name : foo</a:t>
            </a:r>
          </a:p>
          <a:p>
            <a:pPr algn="ctr"/>
            <a:r>
              <a:rPr lang="en-US" dirty="0"/>
              <a:t>Pass: </a:t>
            </a:r>
            <a:r>
              <a:rPr lang="en-US" dirty="0" err="1"/>
              <a:t>superHardPasword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And payoff the credit please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8B9649-EFA1-1347-A456-E9F935080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054" y="4533900"/>
            <a:ext cx="736507" cy="802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4AB71-33D7-0D4D-B35E-150805AD6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6923" y="5105032"/>
            <a:ext cx="2769685" cy="1746038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827979E-6318-6D4E-B88D-2C25FA2F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38 0.01273 C 0.1168 -0.00972 0.09909 -0.03195 0.07748 -0.02986 C 0.05586 -0.02778 0.04089 0.02129 0.00482 0.02569 C -0.03151 0.03009 -0.10468 -0.00949 -0.13958 -0.00394 C -0.17447 0.00162 -0.17552 0.05972 -0.20442 0.05903 C -0.23346 0.05856 -0.28736 -0.0125 -0.31354 -0.00764 C -0.33971 -0.00278 -0.33333 0.08194 -0.36158 0.08866 C -0.38997 0.0956 -0.45481 0.03518 -0.48346 0.0331 C -0.5121 0.03102 -0.51588 0.07199 -0.53346 0.07569 C -0.55117 0.0794 -0.57031 0.06736 -0.58945 0.05532 " pathEditMode="relative" rAng="0" ptsTypes="AAAAA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98" y="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46" presetID="1" presetClass="entr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0"/>
                            </p:stCondLst>
                            <p:childTnLst>
                              <p:par>
                                <p:cTn id="6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5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58 0.05555 C -0.57994 0.07847 -0.57044 0.10139 -0.57291 0.11852 C -0.57526 0.13542 -0.60364 0.14213 -0.60416 0.15741 C -0.60468 0.17245 -0.55026 0.18333 -0.57604 0.20926 C -0.60169 0.23518 -0.72643 0.29491 -0.75833 0.31296 C -0.79023 0.33079 -0.77903 0.32361 -0.7677 0.31667 " pathEditMode="relative" rAng="0" ptsTypes="AAAA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0"/>
                            </p:stCondLst>
                            <p:childTnLst>
                              <p:par>
                                <p:cTn id="7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C 0.122 0.01991 0.24297 0.0368 0.33919 0.03218 C 0.43515 0.02778 0.525 -0.01875 0.57799 -0.02315 C 0.63086 -0.02778 0.62383 0.00671 0.65651 0.00579 C 0.68958 0.00509 0.73424 -0.02245 0.77552 -0.02824 C 0.81654 -0.03449 0.86875 -0.03681 0.9039 -0.03102 C 0.93893 -0.02546 0.97161 0.00139 0.98633 0.00579 C 1.00091 0.01042 0.99687 0.00278 0.99232 -0.00486 " pathEditMode="relative" rAng="0" ptsTypes="AAAAAAAA">
                                      <p:cBhvr>
                                        <p:cTn id="7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53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8" grpId="0" animBg="1"/>
      <p:bldP spid="19" grpId="0" animBg="1"/>
      <p:bldP spid="19" grpId="1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0CAC4-CC1E-254C-912A-43A4859D0B40}"/>
              </a:ext>
            </a:extLst>
          </p:cNvPr>
          <p:cNvSpPr txBox="1">
            <a:spLocks/>
          </p:cNvSpPr>
          <p:nvPr/>
        </p:nvSpPr>
        <p:spPr>
          <a:xfrm>
            <a:off x="1231900" y="2752724"/>
            <a:ext cx="972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Side Channel Attacks by their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A6353-545F-874B-8238-BE81BE2E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1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9A94-5C54-624D-B04D-0F2EA3E8D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Memory and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C412-28BA-EB48-BCFF-AD2774DE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cache hits and misses in CPU or system memory to find possible used values left in those pages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FLUSH+RELOAD: A High Resolution, Low Noise, L3 Cache Side-Channel Attack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Last-Level Cache Side-Channel Attacks are Practical</a:t>
            </a:r>
          </a:p>
          <a:p>
            <a:pPr lvl="1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CloudRadar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A Real-Time Side-Channel Attack Detection System in Clouds</a:t>
            </a:r>
          </a:p>
          <a:p>
            <a:pPr lvl="1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D39C8-077E-A24A-8C25-14A6E3E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9A94-5C54-624D-B04D-0F2EA3E8D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C412-28BA-EB48-BCFF-AD2774DE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time needed to do calculations in order to guess about other running processes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Practical Timing Side Channel Attacks against Kernel Space ASLR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Uses timing of different system outputs to find patterns revealing states</a:t>
            </a:r>
          </a:p>
          <a:p>
            <a:pPr lvl="1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KeyDrown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Eliminating Software-Based Keystroke Timing Side-Channel Attacks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D39C8-077E-A24A-8C25-14A6E3E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7620-23DB-644D-B7B7-108139F972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9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452</Words>
  <Application>Microsoft Macintosh PowerPoint</Application>
  <PresentationFormat>Widescreen</PresentationFormat>
  <Paragraphs>97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Side Channel Attacks</vt:lpstr>
      <vt:lpstr>Side Channel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 Memory and Cache</vt:lpstr>
      <vt:lpstr>2- Timing</vt:lpstr>
      <vt:lpstr>3- Power </vt:lpstr>
      <vt:lpstr>4- Electromagnetic </vt:lpstr>
      <vt:lpstr>5- Visual</vt:lpstr>
      <vt:lpstr>6- Acoustic</vt:lpstr>
      <vt:lpstr>PowerPoint Presentation</vt:lpstr>
      <vt:lpstr>1- local machines</vt:lpstr>
      <vt:lpstr>2- Cloud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Omid Setayeshfar</dc:creator>
  <cp:lastModifiedBy>Omid Setayeshfar</cp:lastModifiedBy>
  <cp:revision>67</cp:revision>
  <dcterms:created xsi:type="dcterms:W3CDTF">2018-09-10T17:58:21Z</dcterms:created>
  <dcterms:modified xsi:type="dcterms:W3CDTF">2019-04-15T20:37:47Z</dcterms:modified>
</cp:coreProperties>
</file>